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8" r:id="rId3"/>
    <p:sldId id="259" r:id="rId4"/>
    <p:sldId id="257" r:id="rId5"/>
    <p:sldId id="260" r:id="rId6"/>
    <p:sldId id="262" r:id="rId7"/>
    <p:sldId id="288" r:id="rId8"/>
    <p:sldId id="263" r:id="rId9"/>
    <p:sldId id="268" r:id="rId10"/>
    <p:sldId id="289" r:id="rId11"/>
    <p:sldId id="287" r:id="rId12"/>
    <p:sldId id="264" r:id="rId13"/>
    <p:sldId id="265" r:id="rId14"/>
    <p:sldId id="266" r:id="rId15"/>
    <p:sldId id="267" r:id="rId16"/>
    <p:sldId id="269" r:id="rId17"/>
    <p:sldId id="261" r:id="rId18"/>
    <p:sldId id="270" r:id="rId19"/>
    <p:sldId id="271" r:id="rId20"/>
    <p:sldId id="272" r:id="rId21"/>
    <p:sldId id="273"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9" d="100"/>
          <a:sy n="79" d="100"/>
        </p:scale>
        <p:origin x="1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33072C-5D6F-4983-9A48-86A73BF1C1E0}" type="datetimeFigureOut">
              <a:rPr lang="ru-RU" smtClean="0"/>
              <a:t>22.01.2024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174172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33072C-5D6F-4983-9A48-86A73BF1C1E0}" type="datetimeFigureOut">
              <a:rPr lang="ru-RU" smtClean="0"/>
              <a:t>22.01.2024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345834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33072C-5D6F-4983-9A48-86A73BF1C1E0}" type="datetimeFigureOut">
              <a:rPr lang="ru-RU" smtClean="0"/>
              <a:t>22.01.2024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153884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33072C-5D6F-4983-9A48-86A73BF1C1E0}" type="datetimeFigureOut">
              <a:rPr lang="ru-RU" smtClean="0"/>
              <a:t>22.01.2024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405346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33072C-5D6F-4983-9A48-86A73BF1C1E0}" type="datetimeFigureOut">
              <a:rPr lang="ru-RU" smtClean="0"/>
              <a:t>22.01.2024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248537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33072C-5D6F-4983-9A48-86A73BF1C1E0}" type="datetimeFigureOut">
              <a:rPr lang="ru-RU" smtClean="0"/>
              <a:t>22.01.2024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92141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33072C-5D6F-4983-9A48-86A73BF1C1E0}" type="datetimeFigureOut">
              <a:rPr lang="ru-RU" smtClean="0"/>
              <a:t>22.01.2024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288806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33072C-5D6F-4983-9A48-86A73BF1C1E0}" type="datetimeFigureOut">
              <a:rPr lang="ru-RU" smtClean="0"/>
              <a:t>22.01.2024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47279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33072C-5D6F-4983-9A48-86A73BF1C1E0}" type="datetimeFigureOut">
              <a:rPr lang="ru-RU" smtClean="0"/>
              <a:t>22.01.2024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26910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433072C-5D6F-4983-9A48-86A73BF1C1E0}" type="datetimeFigureOut">
              <a:rPr lang="ru-RU" smtClean="0"/>
              <a:t>22.01.2024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154589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433072C-5D6F-4983-9A48-86A73BF1C1E0}" type="datetimeFigureOut">
              <a:rPr lang="ru-RU" smtClean="0"/>
              <a:t>22.01.2024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E44A53-9513-4597-843F-A6A33F5398E7}" type="slidenum">
              <a:rPr lang="ru-RU" smtClean="0"/>
              <a:t>‹#›</a:t>
            </a:fld>
            <a:endParaRPr lang="ru-RU"/>
          </a:p>
        </p:txBody>
      </p:sp>
    </p:spTree>
    <p:extLst>
      <p:ext uri="{BB962C8B-B14F-4D97-AF65-F5344CB8AC3E}">
        <p14:creationId xmlns:p14="http://schemas.microsoft.com/office/powerpoint/2010/main" val="238160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3072C-5D6F-4983-9A48-86A73BF1C1E0}" type="datetimeFigureOut">
              <a:rPr lang="ru-RU" smtClean="0"/>
              <a:t>22.01.2024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44A53-9513-4597-843F-A6A33F5398E7}" type="slidenum">
              <a:rPr lang="ru-RU" smtClean="0"/>
              <a:t>‹#›</a:t>
            </a:fld>
            <a:endParaRPr lang="ru-RU"/>
          </a:p>
        </p:txBody>
      </p:sp>
    </p:spTree>
    <p:extLst>
      <p:ext uri="{BB962C8B-B14F-4D97-AF65-F5344CB8AC3E}">
        <p14:creationId xmlns:p14="http://schemas.microsoft.com/office/powerpoint/2010/main" val="81647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5255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972" y="1104856"/>
            <a:ext cx="4258811" cy="273012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045" y="4925627"/>
            <a:ext cx="3636987" cy="1716533"/>
          </a:xfrm>
          <a:prstGeom prst="rect">
            <a:avLst/>
          </a:prstGeom>
        </p:spPr>
      </p:pic>
      <p:sp>
        <p:nvSpPr>
          <p:cNvPr id="6" name="Прямоугольник 5"/>
          <p:cNvSpPr/>
          <p:nvPr/>
        </p:nvSpPr>
        <p:spPr>
          <a:xfrm>
            <a:off x="1468877" y="0"/>
            <a:ext cx="10476689" cy="923330"/>
          </a:xfrm>
          <a:prstGeom prst="rect">
            <a:avLst/>
          </a:prstGeom>
        </p:spPr>
        <p:txBody>
          <a:bodyPr wrap="square">
            <a:spAutoFit/>
          </a:bodyPr>
          <a:lstStyle/>
          <a:p>
            <a:pPr algn="ctr"/>
            <a:r>
              <a:rPr lang="ru-RU" dirty="0"/>
              <a:t>Министерство здравоохранения Республики Мордовия Государственное автономное образовательное учреждение дополнительного профессионального образования Республики Мордовия «Мордовский республиканский центр повышения квалификации специалистов здравоохранения»</a:t>
            </a:r>
          </a:p>
        </p:txBody>
      </p:sp>
      <p:sp>
        <p:nvSpPr>
          <p:cNvPr id="7" name="TextBox 6"/>
          <p:cNvSpPr txBox="1"/>
          <p:nvPr/>
        </p:nvSpPr>
        <p:spPr>
          <a:xfrm>
            <a:off x="457200" y="4328809"/>
            <a:ext cx="11867508" cy="1231106"/>
          </a:xfrm>
          <a:prstGeom prst="rect">
            <a:avLst/>
          </a:prstGeom>
          <a:noFill/>
        </p:spPr>
        <p:txBody>
          <a:bodyPr wrap="square" rtlCol="0">
            <a:spAutoFit/>
          </a:bodyPr>
          <a:lstStyle/>
          <a:p>
            <a:r>
              <a:rPr lang="ru-RU" sz="3600" b="1" dirty="0" smtClean="0">
                <a:solidFill>
                  <a:schemeClr val="accent1">
                    <a:lumMod val="75000"/>
                  </a:schemeClr>
                </a:solidFill>
              </a:rPr>
              <a:t>Репродуктивное здоровье и здоровая беременность.</a:t>
            </a:r>
          </a:p>
          <a:p>
            <a:pPr algn="ctr"/>
            <a:endParaRPr lang="ru-RU" dirty="0" smtClean="0"/>
          </a:p>
          <a:p>
            <a:pPr algn="ctr"/>
            <a:r>
              <a:rPr lang="ru-RU" sz="2000" b="1" dirty="0" smtClean="0"/>
              <a:t>Виртуальная книжная выставка.</a:t>
            </a:r>
            <a:endParaRPr lang="ru-RU" sz="2000" b="1" dirty="0"/>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5624" y="1112288"/>
            <a:ext cx="4455270" cy="2730129"/>
          </a:xfrm>
          <a:prstGeom prst="rect">
            <a:avLst/>
          </a:prstGeom>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76" y="88445"/>
            <a:ext cx="1012993" cy="978902"/>
          </a:xfrm>
          <a:prstGeom prst="rect">
            <a:avLst/>
          </a:prstGeom>
        </p:spPr>
      </p:pic>
    </p:spTree>
    <p:extLst>
      <p:ext uri="{BB962C8B-B14F-4D97-AF65-F5344CB8AC3E}">
        <p14:creationId xmlns:p14="http://schemas.microsoft.com/office/powerpoint/2010/main" val="363791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65" y="87550"/>
            <a:ext cx="4653516" cy="666344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498" y="4861399"/>
            <a:ext cx="3359285" cy="1889598"/>
          </a:xfrm>
          <a:prstGeom prst="rect">
            <a:avLst/>
          </a:prstGeom>
        </p:spPr>
      </p:pic>
      <p:sp>
        <p:nvSpPr>
          <p:cNvPr id="5" name="Прямоугольник 4"/>
          <p:cNvSpPr/>
          <p:nvPr/>
        </p:nvSpPr>
        <p:spPr>
          <a:xfrm>
            <a:off x="5097294" y="622570"/>
            <a:ext cx="6848272" cy="4357218"/>
          </a:xfrm>
          <a:prstGeom prst="rect">
            <a:avLst/>
          </a:prstGeom>
        </p:spPr>
        <p:txBody>
          <a:bodyPr wrap="square">
            <a:spAutoFit/>
          </a:bodyPr>
          <a:lstStyle/>
          <a:p>
            <a:pPr algn="just">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Громова О. А. Микронутриенты и репродуктивное здоровье: руководство / О. А. Громова, И. Ю.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Торшин</a:t>
            </a:r>
            <a:r>
              <a:rPr lang="ru-RU" sz="2000" dirty="0">
                <a:latin typeface="Times New Roman" panose="02020603050405020304" pitchFamily="18" charset="0"/>
                <a:ea typeface="Calibri" panose="020F0502020204030204" pitchFamily="34" charset="0"/>
                <a:cs typeface="Times New Roman" panose="02020603050405020304" pitchFamily="18" charset="0"/>
              </a:rPr>
              <a:t>. - 2-е изд.,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перераб</a:t>
            </a:r>
            <a:r>
              <a:rPr lang="ru-RU" sz="2000" dirty="0">
                <a:latin typeface="Times New Roman" panose="02020603050405020304" pitchFamily="18" charset="0"/>
                <a:ea typeface="Calibri" panose="020F0502020204030204" pitchFamily="34" charset="0"/>
                <a:cs typeface="Times New Roman" panose="02020603050405020304" pitchFamily="18" charset="0"/>
              </a:rPr>
              <a:t>. и доп. - Москва : ГЭОТАР-Медиа, 2022. - 832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с</a:t>
            </a:r>
          </a:p>
          <a:p>
            <a:pPr algn="just">
              <a:lnSpc>
                <a:spcPct val="107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000" dirty="0">
                <a:latin typeface="Times New Roman" panose="02020603050405020304" pitchFamily="18" charset="0"/>
                <a:ea typeface="Calibri" panose="020F0502020204030204" pitchFamily="34" charset="0"/>
                <a:cs typeface="Times New Roman" panose="02020603050405020304" pitchFamily="18" charset="0"/>
              </a:rPr>
              <a:t>книге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отражаны</a:t>
            </a:r>
            <a:r>
              <a:rPr lang="ru-RU" sz="2000" dirty="0">
                <a:latin typeface="Times New Roman" panose="02020603050405020304" pitchFamily="18" charset="0"/>
                <a:ea typeface="Calibri" panose="020F0502020204030204" pitchFamily="34" charset="0"/>
                <a:cs typeface="Times New Roman" panose="02020603050405020304" pitchFamily="18" charset="0"/>
              </a:rPr>
              <a:t> новейшие данные доказательной медицины, сведения о "новых микронутриентах", содержится информация о новой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коронавирусной</a:t>
            </a:r>
            <a:r>
              <a:rPr lang="ru-RU" sz="2000" dirty="0">
                <a:latin typeface="Times New Roman" panose="02020603050405020304" pitchFamily="18" charset="0"/>
                <a:ea typeface="Calibri" panose="020F0502020204030204" pitchFamily="34" charset="0"/>
                <a:cs typeface="Times New Roman" panose="02020603050405020304" pitchFamily="18" charset="0"/>
              </a:rPr>
              <a:t> инфекции COVID-19. Освещены разносторонние роли микронутриентов в репродуктивном и соматическом здоровье мужчин и женщин. Особое внимание уделено вопросам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прегравидарной</a:t>
            </a:r>
            <a:r>
              <a:rPr lang="ru-RU" sz="2000" dirty="0">
                <a:latin typeface="Times New Roman" panose="02020603050405020304" pitchFamily="18" charset="0"/>
                <a:ea typeface="Calibri" panose="020F0502020204030204" pitchFamily="34" charset="0"/>
                <a:cs typeface="Times New Roman" panose="02020603050405020304" pitchFamily="18" charset="0"/>
              </a:rPr>
              <a:t> подготовки,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микронутриентного</a:t>
            </a:r>
            <a:r>
              <a:rPr lang="ru-RU" sz="2000" dirty="0">
                <a:latin typeface="Times New Roman" panose="02020603050405020304" pitchFamily="18" charset="0"/>
                <a:ea typeface="Calibri" panose="020F0502020204030204" pitchFamily="34" charset="0"/>
                <a:cs typeface="Times New Roman" panose="02020603050405020304" pitchFamily="18" charset="0"/>
              </a:rPr>
              <a:t> сопровождения беременности и кормления грудью, нормализации менструального цикла, улучшения качества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гаметоцитов</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7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20" y="286965"/>
            <a:ext cx="4438835" cy="628406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699" y="4738853"/>
            <a:ext cx="3629024" cy="2041326"/>
          </a:xfrm>
          <a:prstGeom prst="rect">
            <a:avLst/>
          </a:prstGeom>
        </p:spPr>
      </p:pic>
      <p:sp>
        <p:nvSpPr>
          <p:cNvPr id="5" name="Прямоугольник 4"/>
          <p:cNvSpPr/>
          <p:nvPr/>
        </p:nvSpPr>
        <p:spPr>
          <a:xfrm>
            <a:off x="4876799" y="361950"/>
            <a:ext cx="7038975" cy="3714863"/>
          </a:xfrm>
          <a:prstGeom prst="rect">
            <a:avLst/>
          </a:prstGeom>
        </p:spPr>
        <p:txBody>
          <a:bodyPr wrap="square">
            <a:spAutoFit/>
          </a:bodyPr>
          <a:lstStyle/>
          <a:p>
            <a:pPr algn="just">
              <a:lnSpc>
                <a:spcPct val="107000"/>
              </a:lnSpc>
              <a:spcAft>
                <a:spcPts val="0"/>
              </a:spcAft>
            </a:pPr>
            <a:r>
              <a:rPr lang="ru-RU" sz="2000" dirty="0" err="1">
                <a:latin typeface="Times New Roman" panose="02020603050405020304" pitchFamily="18" charset="0"/>
                <a:ea typeface="Calibri" panose="020F0502020204030204" pitchFamily="34" charset="0"/>
                <a:cs typeface="Times New Roman" panose="02020603050405020304" pitchFamily="18" charset="0"/>
              </a:rPr>
              <a:t>Древаль</a:t>
            </a:r>
            <a:r>
              <a:rPr lang="ru-RU" sz="2000" dirty="0">
                <a:latin typeface="Times New Roman" panose="02020603050405020304" pitchFamily="18" charset="0"/>
                <a:ea typeface="Calibri" panose="020F0502020204030204" pitchFamily="34" charset="0"/>
                <a:cs typeface="Times New Roman" panose="02020603050405020304" pitchFamily="18" charset="0"/>
              </a:rPr>
              <a:t> А. В. Репродуктивная эндокринология / А. В.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Древаль</a:t>
            </a:r>
            <a:r>
              <a:rPr lang="ru-RU" sz="2000" dirty="0">
                <a:latin typeface="Times New Roman" panose="02020603050405020304" pitchFamily="18" charset="0"/>
                <a:ea typeface="Calibri" panose="020F0502020204030204" pitchFamily="34" charset="0"/>
                <a:cs typeface="Times New Roman" panose="02020603050405020304" pitchFamily="18" charset="0"/>
              </a:rPr>
              <a:t>. ― Москва : ГЭОТАР-Медиа, 2020. ― 240 с.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atin typeface="Times New Roman" panose="02020603050405020304" pitchFamily="18" charset="0"/>
                <a:ea typeface="Calibri" panose="020F0502020204030204" pitchFamily="34" charset="0"/>
                <a:cs typeface="Times New Roman" panose="02020603050405020304" pitchFamily="18" charset="0"/>
              </a:rPr>
              <a:t>илКнига</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содержит необходимый минимум знаний в области современной репродуктивной эндокринологии, который нужен эндокринологу или врачу другой специальности для квалифицированного ориентирования в проблеме. Самый современный материал по репродуктивной эндокринологии изложен строго последовательно с познавательной точки зрения - от необходимых для клинициста базисных сведений до описания клинических проявлений определённых патологических состояний, их диагностики и лечения.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85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551" y="4728352"/>
            <a:ext cx="3599774" cy="202487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71665"/>
            <a:ext cx="4448175" cy="6314670"/>
          </a:xfrm>
          <a:prstGeom prst="rect">
            <a:avLst/>
          </a:prstGeom>
        </p:spPr>
      </p:pic>
      <p:sp>
        <p:nvSpPr>
          <p:cNvPr id="5" name="Прямоугольник 4"/>
          <p:cNvSpPr/>
          <p:nvPr/>
        </p:nvSpPr>
        <p:spPr>
          <a:xfrm>
            <a:off x="4819650" y="271666"/>
            <a:ext cx="7239000" cy="4537781"/>
          </a:xfrm>
          <a:prstGeom prst="rect">
            <a:avLst/>
          </a:prstGeom>
        </p:spPr>
        <p:txBody>
          <a:bodyPr wrap="square">
            <a:spAutoFit/>
          </a:bodyPr>
          <a:lstStyle/>
          <a:p>
            <a:pPr algn="just">
              <a:lnSpc>
                <a:spcPct val="107000"/>
              </a:lnSpc>
              <a:spcAft>
                <a:spcPts val="0"/>
              </a:spcAft>
            </a:pPr>
            <a:r>
              <a:rPr lang="ru-RU" dirty="0" err="1">
                <a:latin typeface="Times New Roman" panose="02020603050405020304" pitchFamily="18" charset="0"/>
                <a:ea typeface="Calibri" panose="020F0502020204030204" pitchFamily="34" charset="0"/>
                <a:cs typeface="Times New Roman" panose="02020603050405020304" pitchFamily="18" charset="0"/>
              </a:rPr>
              <a:t>Белокриницкая</a:t>
            </a:r>
            <a:r>
              <a:rPr lang="ru-RU" dirty="0">
                <a:latin typeface="Times New Roman" panose="02020603050405020304" pitchFamily="18" charset="0"/>
                <a:ea typeface="Calibri" panose="020F0502020204030204" pitchFamily="34" charset="0"/>
                <a:cs typeface="Times New Roman" panose="02020603050405020304" pitchFamily="18" charset="0"/>
              </a:rPr>
              <a:t> Т. Е. Грипп и беременность / Т. Е. </a:t>
            </a:r>
            <a:r>
              <a:rPr lang="ru-RU" dirty="0" err="1">
                <a:latin typeface="Times New Roman" panose="02020603050405020304" pitchFamily="18" charset="0"/>
                <a:ea typeface="Calibri" panose="020F0502020204030204" pitchFamily="34" charset="0"/>
                <a:cs typeface="Times New Roman" panose="02020603050405020304" pitchFamily="18" charset="0"/>
              </a:rPr>
              <a:t>Белокриницкая</a:t>
            </a:r>
            <a:r>
              <a:rPr lang="ru-RU" dirty="0">
                <a:latin typeface="Times New Roman" panose="02020603050405020304" pitchFamily="18" charset="0"/>
                <a:ea typeface="Calibri" panose="020F0502020204030204" pitchFamily="34" charset="0"/>
                <a:cs typeface="Times New Roman" panose="02020603050405020304" pitchFamily="18" charset="0"/>
              </a:rPr>
              <a:t>, К. Г. Шаповалов. - Москва : </a:t>
            </a:r>
            <a:r>
              <a:rPr lang="ru-RU" dirty="0" err="1">
                <a:latin typeface="Times New Roman" panose="02020603050405020304" pitchFamily="18" charset="0"/>
                <a:ea typeface="Calibri" panose="020F0502020204030204" pitchFamily="34" charset="0"/>
                <a:cs typeface="Times New Roman" panose="02020603050405020304" pitchFamily="18" charset="0"/>
              </a:rPr>
              <a:t>ГЭОТАРМедиа</a:t>
            </a:r>
            <a:r>
              <a:rPr lang="ru-RU" dirty="0">
                <a:latin typeface="Times New Roman" panose="02020603050405020304" pitchFamily="18" charset="0"/>
                <a:ea typeface="Calibri" panose="020F0502020204030204" pitchFamily="34" charset="0"/>
                <a:cs typeface="Times New Roman" panose="02020603050405020304" pitchFamily="18" charset="0"/>
              </a:rPr>
              <a:t>, 2015. - 144 с. В книге представлены современные сведения о гриппе у беременных. Проведен комплексный анализ проблем, связанных с гриппом A(HINI)pdm09 у беременных, вызвавшим первую пандемию гриппа в XXI в. Беременные являются одной из самых уязвимых групп в популяции. Выявлены факторы риска высокой чувствительности к вирусу у этой категории женщин. обоснованы аспекты организации противоэпидемических мероприятий в очаге гриппа. Подробно описаны особенности клинической картины гриппозной инфекции и ее осложнений у беременных, влияние тяжелых и среднетяжелых форм гриппа на течение </a:t>
            </a:r>
            <a:r>
              <a:rPr lang="ru-RU" dirty="0" err="1">
                <a:latin typeface="Times New Roman" panose="02020603050405020304" pitchFamily="18" charset="0"/>
                <a:ea typeface="Calibri" panose="020F0502020204030204" pitchFamily="34" charset="0"/>
                <a:cs typeface="Times New Roman" panose="02020603050405020304" pitchFamily="18" charset="0"/>
              </a:rPr>
              <a:t>гестации</a:t>
            </a:r>
            <a:r>
              <a:rPr lang="ru-RU" dirty="0">
                <a:latin typeface="Times New Roman" panose="02020603050405020304" pitchFamily="18" charset="0"/>
                <a:ea typeface="Calibri" panose="020F0502020204030204" pitchFamily="34" charset="0"/>
                <a:cs typeface="Times New Roman" panose="02020603050405020304" pitchFamily="18" charset="0"/>
              </a:rPr>
              <a:t>, родов и пуэрперального периода, а также состояние плода и новорожденного. Особое внимание уделено анализу причин перинатальных и акушерских осложнений при гриппозной инфекции, разбору случаев материнской смертности от гриппа.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02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75"/>
            <a:ext cx="12192001" cy="692467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529" y="4677485"/>
            <a:ext cx="3876471" cy="218051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14" y="247650"/>
            <a:ext cx="4922061" cy="6343650"/>
          </a:xfrm>
          <a:prstGeom prst="rect">
            <a:avLst/>
          </a:prstGeom>
        </p:spPr>
      </p:pic>
      <p:sp>
        <p:nvSpPr>
          <p:cNvPr id="5" name="Прямоугольник 4"/>
          <p:cNvSpPr/>
          <p:nvPr/>
        </p:nvSpPr>
        <p:spPr>
          <a:xfrm>
            <a:off x="5498289" y="247651"/>
            <a:ext cx="6493685" cy="4093428"/>
          </a:xfrm>
          <a:prstGeom prst="rect">
            <a:avLst/>
          </a:prstGeom>
        </p:spPr>
        <p:txBody>
          <a:bodyPr wrap="square">
            <a:spAutoFit/>
          </a:bodyPr>
          <a:lstStyle/>
          <a:p>
            <a:pPr algn="just"/>
            <a:r>
              <a:rPr lang="ru-RU" sz="2000" dirty="0">
                <a:latin typeface="Times New Roman" panose="02020603050405020304" pitchFamily="18" charset="0"/>
                <a:ea typeface="Calibri" panose="020F0502020204030204" pitchFamily="34" charset="0"/>
                <a:cs typeface="Times New Roman" panose="02020603050405020304" pitchFamily="18" charset="0"/>
              </a:rPr>
              <a:t>Сахарный диабет и репродуктивная система женщины : руководство / Э. К.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Айламазян</a:t>
            </a:r>
            <a:r>
              <a:rPr lang="ru-RU" sz="2000" dirty="0">
                <a:latin typeface="Times New Roman" panose="02020603050405020304" pitchFamily="18" charset="0"/>
                <a:ea typeface="Calibri" panose="020F0502020204030204" pitchFamily="34" charset="0"/>
                <a:cs typeface="Times New Roman" panose="02020603050405020304" pitchFamily="18" charset="0"/>
              </a:rPr>
              <a:t>, Е. И.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Абашова</a:t>
            </a:r>
            <a:r>
              <a:rPr lang="ru-RU" sz="2000" dirty="0">
                <a:latin typeface="Times New Roman" panose="02020603050405020304" pitchFamily="18" charset="0"/>
                <a:ea typeface="Calibri" panose="020F0502020204030204" pitchFamily="34" charset="0"/>
                <a:cs typeface="Times New Roman" panose="02020603050405020304" pitchFamily="18" charset="0"/>
              </a:rPr>
              <a:t> [и др.] ; ред. Э. К.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Айламазян</a:t>
            </a:r>
            <a:r>
              <a:rPr lang="ru-RU" sz="2000" dirty="0">
                <a:latin typeface="Times New Roman" panose="02020603050405020304" pitchFamily="18" charset="0"/>
                <a:ea typeface="Calibri" panose="020F0502020204030204" pitchFamily="34" charset="0"/>
                <a:cs typeface="Times New Roman" panose="02020603050405020304" pitchFamily="18" charset="0"/>
              </a:rPr>
              <a:t>. - Москва : ГЕОТАР-Медиа, 2017.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428 с. В </a:t>
            </a:r>
            <a:r>
              <a:rPr lang="ru-RU" sz="2000" dirty="0">
                <a:latin typeface="Times New Roman" panose="02020603050405020304" pitchFamily="18" charset="0"/>
                <a:ea typeface="Calibri" panose="020F0502020204030204" pitchFamily="34" charset="0"/>
                <a:cs typeface="Times New Roman" panose="02020603050405020304" pitchFamily="18" charset="0"/>
              </a:rPr>
              <a:t>руководстве изложены современные представления об этиологии, патогенезе, клинических проявлениях, диагностике и лечении различных типов сахарного диабета. Рассмотрены проблемы влияния беременности на течение диабета, влияние диабета на протекание и исход беременности, развитие плода и состояние новорожденного. Проанализированы вопросы регуляции фертильности у женщин с сахарным диабетом, включающие преодоление бесплодия, контрацепцию и подготовку к предстоящей беременности.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41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1992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34" y="4641918"/>
            <a:ext cx="4075166" cy="229228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5544"/>
            <a:ext cx="4705350" cy="6692456"/>
          </a:xfrm>
          <a:prstGeom prst="rect">
            <a:avLst/>
          </a:prstGeom>
        </p:spPr>
      </p:pic>
      <p:sp>
        <p:nvSpPr>
          <p:cNvPr id="5" name="Прямоугольник 4"/>
          <p:cNvSpPr/>
          <p:nvPr/>
        </p:nvSpPr>
        <p:spPr>
          <a:xfrm>
            <a:off x="5391150" y="342900"/>
            <a:ext cx="6629400" cy="3785652"/>
          </a:xfrm>
          <a:prstGeom prst="rect">
            <a:avLst/>
          </a:prstGeom>
        </p:spPr>
        <p:txBody>
          <a:bodyPr wrap="square">
            <a:spAutoFit/>
          </a:bodyPr>
          <a:lstStyle/>
          <a:p>
            <a:pPr algn="just"/>
            <a:r>
              <a:rPr lang="ru-RU" sz="2400" dirty="0">
                <a:latin typeface="Times New Roman" panose="02020603050405020304" pitchFamily="18" charset="0"/>
                <a:ea typeface="Calibri" panose="020F0502020204030204" pitchFamily="34" charset="0"/>
                <a:cs typeface="Times New Roman" panose="02020603050405020304" pitchFamily="18" charset="0"/>
              </a:rPr>
              <a:t>Шмаков Р. Г. Анемия беременных / Р. Г. Шмаков, Г. Н. Каримова. - Москва : ГЭОТАР-Медиа, 2020. - 160 с.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400" dirty="0">
                <a:latin typeface="Times New Roman" panose="02020603050405020304" pitchFamily="18" charset="0"/>
                <a:ea typeface="Calibri" panose="020F0502020204030204" pitchFamily="34" charset="0"/>
                <a:cs typeface="Times New Roman" panose="02020603050405020304" pitchFamily="18" charset="0"/>
              </a:rPr>
              <a:t>руководстве рассмотрены классификация, эпидемиология и патофизиология анемии беременных. Приведена диагностическая программа пациенток с анемическим синдромом. Описано влияние анемии на течение и исходы беременности. Значительное внимание уделено профилактике и лечению железодефицитной анемии.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99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25" y="-38404"/>
            <a:ext cx="12680612" cy="689640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391" y="4754587"/>
            <a:ext cx="3582480" cy="201514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8" y="110552"/>
            <a:ext cx="4190998" cy="6463821"/>
          </a:xfrm>
          <a:prstGeom prst="rect">
            <a:avLst/>
          </a:prstGeom>
        </p:spPr>
      </p:pic>
      <p:sp>
        <p:nvSpPr>
          <p:cNvPr id="5" name="Прямоугольник 4"/>
          <p:cNvSpPr/>
          <p:nvPr/>
        </p:nvSpPr>
        <p:spPr>
          <a:xfrm>
            <a:off x="4260714" y="182428"/>
            <a:ext cx="8150157" cy="5009898"/>
          </a:xfrm>
          <a:prstGeom prst="rect">
            <a:avLst/>
          </a:prstGeom>
        </p:spPr>
        <p:txBody>
          <a:bodyPr wrap="square">
            <a:spAutoFit/>
          </a:bodyPr>
          <a:lstStyle/>
          <a:p>
            <a:pPr algn="just">
              <a:lnSpc>
                <a:spcPct val="107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ЭКО при гинекологических и эндокринных заболеваниях : монография / Т. А. Назаренко, К. В. Краснопольская [и др.] ; ред. Т. А. Назаренко. - Москва : ГЭОТАР-Медиа, 2017. -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169 с. За </a:t>
            </a:r>
            <a:r>
              <a:rPr lang="ru-RU" sz="2000" dirty="0">
                <a:latin typeface="Times New Roman" panose="02020603050405020304" pitchFamily="18" charset="0"/>
                <a:ea typeface="Calibri" panose="020F0502020204030204" pitchFamily="34" charset="0"/>
                <a:cs typeface="Times New Roman" panose="02020603050405020304" pitchFamily="18" charset="0"/>
              </a:rPr>
              <a:t>последние десятилетия значительно изменился контингент больных, обращающихся в клиники ЭКО. Это связано, прежде всего, с расширением показаний для использования методов вспомогательной репродукции и откладыванием деторождения на поздний репродуктивный возраст. Сейчас наличие определенных гинекологических, эндокринных и соматических заболеваний, которые в большей степени характерны для женщин старшего возраста, не является абсолютным противопоказанием для реализации репродуктивной функции и сохранения фертильности. Методы вспомогательной репродукции способны предоставить пациентам различные варианты решения их репродуктивных проблем, что требует от специалистов новых знаний, опыта и подчас неординарных подходов.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4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92000" cy="685145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0350" y="5069308"/>
            <a:ext cx="2946400" cy="16573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9" y="161924"/>
            <a:ext cx="4581525" cy="6562725"/>
          </a:xfrm>
          <a:prstGeom prst="rect">
            <a:avLst/>
          </a:prstGeom>
        </p:spPr>
      </p:pic>
      <p:sp>
        <p:nvSpPr>
          <p:cNvPr id="5" name="Прямоугольник 4"/>
          <p:cNvSpPr/>
          <p:nvPr/>
        </p:nvSpPr>
        <p:spPr>
          <a:xfrm>
            <a:off x="4924424" y="76200"/>
            <a:ext cx="7172326" cy="5618782"/>
          </a:xfrm>
          <a:prstGeom prst="rect">
            <a:avLst/>
          </a:prstGeom>
        </p:spPr>
        <p:txBody>
          <a:bodyPr wrap="square">
            <a:spAutoFit/>
          </a:bodyPr>
          <a:lstStyle/>
          <a:p>
            <a:pPr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Геворкян М. А. Современные технологии в лечении женского бесплодия : руководство для врачей / М. А. Геворкян, И. Б. Манухин, Е. И. Манухина. -Москва : ГЭОТАР-Медиа, 2022. - 192 с</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В руководстве изложены наиболее часто встречающиеся причины женского бесплодия и описаны заболевания щитовидной железы, влияющие на репродуктивную функцию женщины.</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Представлены </a:t>
            </a:r>
            <a:r>
              <a:rPr lang="ru-RU" dirty="0">
                <a:latin typeface="Times New Roman" panose="02020603050405020304" pitchFamily="18" charset="0"/>
                <a:cs typeface="Times New Roman" panose="02020603050405020304" pitchFamily="18" charset="0"/>
              </a:rPr>
              <a:t>современные данные о патогенезе, методах диагностики и лечения различных причин женского бесплодия, основные принципы </a:t>
            </a:r>
            <a:r>
              <a:rPr lang="ru-RU" dirty="0" err="1">
                <a:latin typeface="Times New Roman" panose="02020603050405020304" pitchFamily="18" charset="0"/>
                <a:cs typeface="Times New Roman" panose="02020603050405020304" pitchFamily="18" charset="0"/>
              </a:rPr>
              <a:t>прегравидарной</a:t>
            </a:r>
            <a:r>
              <a:rPr lang="ru-RU" dirty="0">
                <a:latin typeface="Times New Roman" panose="02020603050405020304" pitchFamily="18" charset="0"/>
                <a:cs typeface="Times New Roman" panose="02020603050405020304" pitchFamily="18" charset="0"/>
              </a:rPr>
              <a:t> подготовки, профилактики ранних потерь беременности, вспомогательных репродуктивных технологий. Отражены методики эффективной репродуктивной хирургии с учетом более чем 30-летнего опыта авторов, а также приведены клинические примеры из практики. </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Издание </a:t>
            </a:r>
            <a:r>
              <a:rPr lang="ru-RU" dirty="0">
                <a:latin typeface="Times New Roman" panose="02020603050405020304" pitchFamily="18" charset="0"/>
                <a:cs typeface="Times New Roman" panose="02020603050405020304" pitchFamily="18" charset="0"/>
              </a:rPr>
              <a:t>предназначено акушерам-гинекологам амбулаторной сети, родильных домов и перинатальных центров, гинекологических отделений стационаров, сотрудникам кафедр акушерства и гинекологии, слушателям факультетов повышения квалификации медицинских работников, аспирантам, клиническим ординаторам и студентам медицинских вузов.</a:t>
            </a: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37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69" y="215261"/>
            <a:ext cx="4520657" cy="6427475"/>
          </a:xfrm>
          <a:prstGeom prst="rect">
            <a:avLst/>
          </a:prstGeom>
        </p:spPr>
      </p:pic>
      <p:sp>
        <p:nvSpPr>
          <p:cNvPr id="4" name="Прямоугольник 3"/>
          <p:cNvSpPr/>
          <p:nvPr/>
        </p:nvSpPr>
        <p:spPr>
          <a:xfrm>
            <a:off x="5095874" y="114300"/>
            <a:ext cx="7010399" cy="5016758"/>
          </a:xfrm>
          <a:prstGeom prst="rect">
            <a:avLst/>
          </a:prstGeom>
        </p:spPr>
        <p:txBody>
          <a:bodyPr wrap="square">
            <a:spAutoFit/>
          </a:bodyPr>
          <a:lstStyle/>
          <a:p>
            <a:pPr algn="just"/>
            <a:endParaRPr lang="ru-RU" sz="1600" dirty="0" smtClean="0">
              <a:solidFill>
                <a:srgbClr val="000000"/>
              </a:solidFill>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Е. В. </a:t>
            </a:r>
            <a:r>
              <a:rPr lang="ru-RU" sz="1600" dirty="0" err="1">
                <a:latin typeface="Times New Roman" panose="02020603050405020304" pitchFamily="18" charset="0"/>
                <a:cs typeface="Times New Roman" panose="02020603050405020304" pitchFamily="18" charset="0"/>
              </a:rPr>
              <a:t>Ших</a:t>
            </a:r>
            <a:r>
              <a:rPr lang="ru-RU" sz="1600" dirty="0">
                <a:latin typeface="Times New Roman" panose="02020603050405020304" pitchFamily="18" charset="0"/>
                <a:cs typeface="Times New Roman" panose="02020603050405020304" pitchFamily="18" charset="0"/>
              </a:rPr>
              <a:t>, А. А. </a:t>
            </a:r>
            <a:r>
              <a:rPr lang="ru-RU" sz="1600" dirty="0" err="1">
                <a:latin typeface="Times New Roman" panose="02020603050405020304" pitchFamily="18" charset="0"/>
                <a:cs typeface="Times New Roman" panose="02020603050405020304" pitchFamily="18" charset="0"/>
              </a:rPr>
              <a:t>Махова</a:t>
            </a:r>
            <a:r>
              <a:rPr lang="ru-RU" sz="1600" dirty="0">
                <a:latin typeface="Times New Roman" panose="02020603050405020304" pitchFamily="18" charset="0"/>
                <a:cs typeface="Times New Roman" panose="02020603050405020304" pitchFamily="18" charset="0"/>
              </a:rPr>
              <a:t> "Витаминно-минеральный комплекс при </a:t>
            </a:r>
            <a:r>
              <a:rPr lang="ru-RU" sz="1600" dirty="0" smtClean="0">
                <a:latin typeface="Times New Roman" panose="02020603050405020304" pitchFamily="18" charset="0"/>
                <a:cs typeface="Times New Roman" panose="02020603050405020304" pitchFamily="18" charset="0"/>
              </a:rPr>
              <a:t>беременности». </a:t>
            </a:r>
            <a:r>
              <a:rPr lang="ru-RU" sz="1600" dirty="0" smtClean="0">
                <a:solidFill>
                  <a:srgbClr val="000000"/>
                </a:solidFill>
                <a:latin typeface="Times New Roman" panose="02020603050405020304" pitchFamily="18" charset="0"/>
                <a:cs typeface="Times New Roman" panose="02020603050405020304" pitchFamily="18" charset="0"/>
              </a:rPr>
              <a:t>Данное </a:t>
            </a:r>
            <a:r>
              <a:rPr lang="ru-RU" sz="1600" dirty="0">
                <a:solidFill>
                  <a:srgbClr val="000000"/>
                </a:solidFill>
                <a:latin typeface="Times New Roman" panose="02020603050405020304" pitchFamily="18" charset="0"/>
                <a:cs typeface="Times New Roman" panose="02020603050405020304" pitchFamily="18" charset="0"/>
              </a:rPr>
              <a:t>издание содержит информацию о рациональном использовании </a:t>
            </a:r>
            <a:r>
              <a:rPr lang="ru-RU" sz="1600" dirty="0" smtClean="0">
                <a:solidFill>
                  <a:srgbClr val="000000"/>
                </a:solidFill>
                <a:latin typeface="Times New Roman" panose="02020603050405020304" pitchFamily="18" charset="0"/>
                <a:cs typeface="Times New Roman" panose="02020603050405020304" pitchFamily="18" charset="0"/>
              </a:rPr>
              <a:t>витаминно-минеральных </a:t>
            </a:r>
            <a:r>
              <a:rPr lang="ru-RU" sz="1600" dirty="0">
                <a:solidFill>
                  <a:srgbClr val="000000"/>
                </a:solidFill>
                <a:latin typeface="Times New Roman" panose="02020603050405020304" pitchFamily="18" charset="0"/>
                <a:cs typeface="Times New Roman" panose="02020603050405020304" pitchFamily="18" charset="0"/>
              </a:rPr>
              <a:t>комплексов в период беременности. Освещены многочисленные вопросы влияния различных витаминов, а также макро- и микроэлементов на состояние матери и развитие плода. На современном уровне представлены данные о факторах, обусловливающих повышенную потребность организма женщины в микронутриентах в период беременности. Приведены результаты экспериментальных исследований по влиянию недостатка минеральных веществ и витаминов у матери на развитие плода. Рассмотренные теоретические аспекты - химическая природа, биологическая роль - тесно связаны с прикладными клиническими аспектами: проявлениями дефицита, профилактикой и лечением гиповитаминозов у беременных. Отражены обобщенные данные современной зарубежной и отечественной литературы по применению микронутриентов для профилактики внутриутробных пороков развития плода и осложнений течения беременности. Исключительный интерес представляют сведения о безопасности применения витаминно-минеральных комплексов, возможности их взаимодействия между собой. Подробно описаны пищевые источники и пищевые взаимодействия микронутриентов, а также нормы их потребления. </a:t>
            </a: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850" y="5103854"/>
            <a:ext cx="3019423" cy="1698426"/>
          </a:xfrm>
          <a:prstGeom prst="rect">
            <a:avLst/>
          </a:prstGeom>
        </p:spPr>
      </p:pic>
    </p:spTree>
    <p:extLst>
      <p:ext uri="{BB962C8B-B14F-4D97-AF65-F5344CB8AC3E}">
        <p14:creationId xmlns:p14="http://schemas.microsoft.com/office/powerpoint/2010/main" val="42903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20"/>
            <a:ext cx="12192000" cy="683537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625" y="4527352"/>
            <a:ext cx="4143375" cy="233064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10953"/>
            <a:ext cx="4548388" cy="6458712"/>
          </a:xfrm>
          <a:prstGeom prst="rect">
            <a:avLst/>
          </a:prstGeom>
        </p:spPr>
      </p:pic>
      <p:sp>
        <p:nvSpPr>
          <p:cNvPr id="5" name="Прямоугольник 4"/>
          <p:cNvSpPr/>
          <p:nvPr/>
        </p:nvSpPr>
        <p:spPr>
          <a:xfrm>
            <a:off x="5029200" y="352426"/>
            <a:ext cx="7067550" cy="3970318"/>
          </a:xfrm>
          <a:prstGeom prst="rect">
            <a:avLst/>
          </a:prstGeom>
        </p:spPr>
        <p:txBody>
          <a:bodyPr wrap="square">
            <a:spAutoFit/>
          </a:bodyPr>
          <a:lstStyle/>
          <a:p>
            <a:pPr algn="just"/>
            <a:r>
              <a:rPr lang="ru-RU" dirty="0" err="1">
                <a:latin typeface="Times New Roman" panose="02020603050405020304" pitchFamily="18" charset="0"/>
                <a:ea typeface="Calibri" panose="020F0502020204030204" pitchFamily="34" charset="0"/>
                <a:cs typeface="Times New Roman" panose="02020603050405020304" pitchFamily="18" charset="0"/>
              </a:rPr>
              <a:t>Гиперандрогения</a:t>
            </a:r>
            <a:r>
              <a:rPr lang="ru-RU" dirty="0">
                <a:latin typeface="Times New Roman" panose="02020603050405020304" pitchFamily="18" charset="0"/>
                <a:ea typeface="Calibri" panose="020F0502020204030204" pitchFamily="34" charset="0"/>
                <a:cs typeface="Times New Roman" panose="02020603050405020304" pitchFamily="18" charset="0"/>
              </a:rPr>
              <a:t> и репродуктивное здоровье женщины / Ю. Э. </a:t>
            </a:r>
            <a:r>
              <a:rPr lang="ru-RU" dirty="0" err="1">
                <a:latin typeface="Times New Roman" panose="02020603050405020304" pitchFamily="18" charset="0"/>
                <a:ea typeface="Calibri" panose="020F0502020204030204" pitchFamily="34" charset="0"/>
                <a:cs typeface="Times New Roman" panose="02020603050405020304" pitchFamily="18" charset="0"/>
              </a:rPr>
              <a:t>Доброхотова</a:t>
            </a:r>
            <a:r>
              <a:rPr lang="ru-RU" dirty="0">
                <a:latin typeface="Times New Roman" panose="02020603050405020304" pitchFamily="18" charset="0"/>
                <a:ea typeface="Calibri" panose="020F0502020204030204" pitchFamily="34" charset="0"/>
                <a:cs typeface="Times New Roman" panose="02020603050405020304" pitchFamily="18" charset="0"/>
              </a:rPr>
              <a:t>, З. Э. Рагимова, И. Ю. Ильина, Д. М. Ибрагимова [и др.]. - 3-е изд., </a:t>
            </a:r>
            <a:r>
              <a:rPr lang="ru-RU" dirty="0" err="1">
                <a:latin typeface="Times New Roman" panose="02020603050405020304" pitchFamily="18" charset="0"/>
                <a:ea typeface="Calibri" panose="020F0502020204030204" pitchFamily="34" charset="0"/>
                <a:cs typeface="Times New Roman" panose="02020603050405020304" pitchFamily="18" charset="0"/>
              </a:rPr>
              <a:t>испр</a:t>
            </a:r>
            <a:r>
              <a:rPr lang="ru-RU" dirty="0">
                <a:latin typeface="Times New Roman" panose="02020603050405020304" pitchFamily="18" charset="0"/>
                <a:ea typeface="Calibri" panose="020F0502020204030204" pitchFamily="34" charset="0"/>
                <a:cs typeface="Times New Roman" panose="02020603050405020304" pitchFamily="18" charset="0"/>
              </a:rPr>
              <a:t>. и доп. - Москва : ГЭОТАР-Медиа, 2020. - 144 с. </a:t>
            </a:r>
            <a:r>
              <a:rPr lang="ru-RU" dirty="0" smtClean="0">
                <a:latin typeface="Times New Roman" panose="02020603050405020304" pitchFamily="18" charset="0"/>
                <a:ea typeface="Calibri" panose="020F0502020204030204" pitchFamily="34" charset="0"/>
                <a:cs typeface="Times New Roman" panose="02020603050405020304" pitchFamily="18" charset="0"/>
              </a:rPr>
              <a:t> Книга </a:t>
            </a:r>
            <a:r>
              <a:rPr lang="ru-RU" dirty="0">
                <a:latin typeface="Times New Roman" panose="02020603050405020304" pitchFamily="18" charset="0"/>
                <a:ea typeface="Calibri" panose="020F0502020204030204" pitchFamily="34" charset="0"/>
                <a:cs typeface="Times New Roman" panose="02020603050405020304" pitchFamily="18" charset="0"/>
              </a:rPr>
              <a:t>посвящена важной проблеме современной эндокринной гинекологии - </a:t>
            </a:r>
            <a:r>
              <a:rPr lang="ru-RU" dirty="0" err="1">
                <a:latin typeface="Times New Roman" panose="02020603050405020304" pitchFamily="18" charset="0"/>
                <a:ea typeface="Calibri" panose="020F0502020204030204" pitchFamily="34" charset="0"/>
                <a:cs typeface="Times New Roman" panose="02020603050405020304" pitchFamily="18" charset="0"/>
              </a:rPr>
              <a:t>гиперандрогении</a:t>
            </a:r>
            <a:r>
              <a:rPr lang="ru-RU" dirty="0">
                <a:latin typeface="Times New Roman" panose="02020603050405020304" pitchFamily="18" charset="0"/>
                <a:ea typeface="Calibri" panose="020F0502020204030204" pitchFamily="34" charset="0"/>
                <a:cs typeface="Times New Roman" panose="02020603050405020304" pitchFamily="18" charset="0"/>
              </a:rPr>
              <a:t>, одной из наиболее частых причин нарушений репродуктивной и менструальной функций (</a:t>
            </a:r>
            <a:r>
              <a:rPr lang="ru-RU" dirty="0" err="1">
                <a:latin typeface="Times New Roman" panose="02020603050405020304" pitchFamily="18" charset="0"/>
                <a:ea typeface="Calibri" panose="020F0502020204030204" pitchFamily="34" charset="0"/>
                <a:cs typeface="Times New Roman" panose="02020603050405020304" pitchFamily="18" charset="0"/>
              </a:rPr>
              <a:t>олигоменореи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ановуляции</a:t>
            </a:r>
            <a:r>
              <a:rPr lang="ru-RU" dirty="0">
                <a:latin typeface="Times New Roman" panose="02020603050405020304" pitchFamily="18" charset="0"/>
                <a:ea typeface="Calibri" panose="020F0502020204030204" pitchFamily="34" charset="0"/>
                <a:cs typeface="Times New Roman" panose="02020603050405020304" pitchFamily="18" charset="0"/>
              </a:rPr>
              <a:t>, бесплодия) у женщин репродуктивного возраста. Постоянно растущий интерес к изучению этой патологии сдерживают определенные трудности. К их числу относят </a:t>
            </a:r>
            <a:r>
              <a:rPr lang="ru-RU" dirty="0" err="1">
                <a:latin typeface="Times New Roman" panose="02020603050405020304" pitchFamily="18" charset="0"/>
                <a:ea typeface="Calibri" panose="020F0502020204030204" pitchFamily="34" charset="0"/>
                <a:cs typeface="Times New Roman" panose="02020603050405020304" pitchFamily="18" charset="0"/>
              </a:rPr>
              <a:t>полиэтиологичность</a:t>
            </a:r>
            <a:r>
              <a:rPr lang="ru-RU" dirty="0">
                <a:latin typeface="Times New Roman" panose="02020603050405020304" pitchFamily="18" charset="0"/>
                <a:ea typeface="Calibri" panose="020F0502020204030204" pitchFamily="34" charset="0"/>
                <a:cs typeface="Times New Roman" panose="02020603050405020304" pitchFamily="18" charset="0"/>
              </a:rPr>
              <a:t>, гетерогенность, полиморфизм </a:t>
            </a:r>
            <a:r>
              <a:rPr lang="ru-RU" dirty="0" err="1">
                <a:latin typeface="Times New Roman" panose="02020603050405020304" pitchFamily="18" charset="0"/>
                <a:ea typeface="Calibri" panose="020F0502020204030204" pitchFamily="34" charset="0"/>
                <a:cs typeface="Times New Roman" panose="02020603050405020304" pitchFamily="18" charset="0"/>
              </a:rPr>
              <a:t>гиперандрогении</a:t>
            </a:r>
            <a:r>
              <a:rPr lang="ru-RU" dirty="0">
                <a:latin typeface="Times New Roman" panose="02020603050405020304" pitchFamily="18" charset="0"/>
                <a:ea typeface="Calibri" panose="020F0502020204030204" pitchFamily="34" charset="0"/>
                <a:cs typeface="Times New Roman" panose="02020603050405020304" pitchFamily="18" charset="0"/>
              </a:rPr>
              <a:t>, что приводит к существенным различиям в диагностических подходах, трактовке результатов обследования, интерпретации клинических проявлений, особенностях течения заболевания и определении лечебной тактики.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5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 y="-19050"/>
            <a:ext cx="12186707"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4" y="4516041"/>
            <a:ext cx="3943350" cy="221813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75" y="398335"/>
            <a:ext cx="4287457" cy="6088190"/>
          </a:xfrm>
          <a:prstGeom prst="rect">
            <a:avLst/>
          </a:prstGeom>
        </p:spPr>
      </p:pic>
      <p:sp>
        <p:nvSpPr>
          <p:cNvPr id="5" name="Прямоугольник 4"/>
          <p:cNvSpPr/>
          <p:nvPr/>
        </p:nvSpPr>
        <p:spPr>
          <a:xfrm>
            <a:off x="5076824" y="1162050"/>
            <a:ext cx="6943725" cy="3039935"/>
          </a:xfrm>
          <a:prstGeom prst="rect">
            <a:avLst/>
          </a:prstGeom>
        </p:spPr>
        <p:txBody>
          <a:bodyPr wrap="square">
            <a:spAutoFit/>
          </a:bodyPr>
          <a:lstStyle/>
          <a:p>
            <a:pPr algn="just">
              <a:lnSpc>
                <a:spcPct val="107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Купина А. Д. Роль витамина D в репродуктивном здоровье женщин. / А. Д. Купина, Ю. А. Петров // Вопросы питания. - 2021. - Т. 90. № 1 (533</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Витамин D играет важную роль во многих физиологических процессах, включая воздействие на органы репродуктивной системы. Существенное влияние данного витамина прослеживается от начала внутриутробного развития до конца жизни, что делает его дальнейшее изучение важным направлением современной медицины, в том числе в рамках акушерства и гинекологии.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62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75"/>
            <a:ext cx="12274937" cy="7048500"/>
          </a:xfrm>
          <a:prstGeom prst="rect">
            <a:avLst/>
          </a:prstGeom>
        </p:spPr>
      </p:pic>
      <p:sp>
        <p:nvSpPr>
          <p:cNvPr id="4" name="Прямоугольник 3"/>
          <p:cNvSpPr/>
          <p:nvPr/>
        </p:nvSpPr>
        <p:spPr>
          <a:xfrm>
            <a:off x="5543550" y="457200"/>
            <a:ext cx="6515100" cy="4401205"/>
          </a:xfrm>
          <a:prstGeom prst="rect">
            <a:avLst/>
          </a:prstGeom>
        </p:spPr>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rPr>
              <a:t>«Сестринская </a:t>
            </a:r>
            <a:r>
              <a:rPr lang="ru-RU" sz="2000" dirty="0">
                <a:latin typeface="Times New Roman" panose="02020603050405020304" pitchFamily="18" charset="0"/>
                <a:cs typeface="Times New Roman" panose="02020603050405020304" pitchFamily="18" charset="0"/>
              </a:rPr>
              <a:t>помощь в акушерстве и при патологии репродуктивной системы у женщин и мужчин</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Учебное </a:t>
            </a:r>
            <a:r>
              <a:rPr lang="ru-RU" sz="2000" dirty="0" smtClean="0">
                <a:latin typeface="Times New Roman" panose="02020603050405020304" pitchFamily="18" charset="0"/>
                <a:cs typeface="Times New Roman" panose="02020603050405020304" pitchFamily="18" charset="0"/>
              </a:rPr>
              <a:t>пособие. </a:t>
            </a:r>
            <a:r>
              <a:rPr lang="ru-RU" sz="2000" dirty="0">
                <a:latin typeface="Times New Roman" panose="02020603050405020304" pitchFamily="18" charset="0"/>
                <a:cs typeface="Times New Roman" panose="02020603050405020304" pitchFamily="18" charset="0"/>
              </a:rPr>
              <a:t>Автор: </a:t>
            </a:r>
            <a:r>
              <a:rPr lang="ru-RU" sz="2000" dirty="0" err="1">
                <a:latin typeface="Times New Roman" panose="02020603050405020304" pitchFamily="18" charset="0"/>
                <a:cs typeface="Times New Roman" panose="02020603050405020304" pitchFamily="18" charset="0"/>
              </a:rPr>
              <a:t>Манана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Дзигуа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Москва :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ГЭОТАР-Медиа</a:t>
            </a:r>
            <a:r>
              <a:rPr lang="ru-RU" sz="2000" dirty="0" smtClean="0">
                <a:latin typeface="Times New Roman" panose="02020603050405020304" pitchFamily="18" charset="0"/>
                <a:cs typeface="Times New Roman" panose="02020603050405020304" pitchFamily="18" charset="0"/>
              </a:rPr>
              <a:t>. Учебное </a:t>
            </a:r>
            <a:r>
              <a:rPr lang="ru-RU" sz="2000" dirty="0">
                <a:latin typeface="Times New Roman" panose="02020603050405020304" pitchFamily="18" charset="0"/>
                <a:cs typeface="Times New Roman" panose="02020603050405020304" pitchFamily="18" charset="0"/>
              </a:rPr>
              <a:t>пособие написано в соответствии с требованиями федерального государственного образовательного стандарта среднего профессионального образования по специальности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Сестринское дело» и ставит своей целью обучить будущих медицинских сестер грамотно осуществлять все этапы сестринского процесса при оказании помощи беременной, роженице, родильнице, женщине и мужчине при патологии </a:t>
            </a:r>
            <a:r>
              <a:rPr lang="ru-RU" sz="2000" dirty="0" smtClean="0">
                <a:latin typeface="Times New Roman" panose="02020603050405020304" pitchFamily="18" charset="0"/>
                <a:cs typeface="Times New Roman" panose="02020603050405020304" pitchFamily="18" charset="0"/>
              </a:rPr>
              <a:t>репродуктивной системы. Издание </a:t>
            </a:r>
            <a:r>
              <a:rPr lang="ru-RU" sz="2000" dirty="0">
                <a:latin typeface="Times New Roman" panose="02020603050405020304" pitchFamily="18" charset="0"/>
                <a:cs typeface="Times New Roman" panose="02020603050405020304" pitchFamily="18" charset="0"/>
              </a:rPr>
              <a:t>предназначено студентам и преподавателям медицинских училищ и колледжей.</a:t>
            </a:r>
            <a:endParaRPr lang="ru-RU" sz="2000" b="0" i="0" dirty="0">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190500"/>
            <a:ext cx="4543425" cy="6381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1" y="4858405"/>
            <a:ext cx="3733799" cy="2025253"/>
          </a:xfrm>
          <a:prstGeom prst="rect">
            <a:avLst/>
          </a:prstGeom>
        </p:spPr>
      </p:pic>
    </p:spTree>
    <p:extLst>
      <p:ext uri="{BB962C8B-B14F-4D97-AF65-F5344CB8AC3E}">
        <p14:creationId xmlns:p14="http://schemas.microsoft.com/office/powerpoint/2010/main" val="103015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1"/>
            <a:ext cx="12192000" cy="587216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2" y="3863191"/>
            <a:ext cx="3276598" cy="184308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4" y="840580"/>
            <a:ext cx="3164336" cy="4000500"/>
          </a:xfrm>
          <a:prstGeom prst="rect">
            <a:avLst/>
          </a:prstGeom>
        </p:spPr>
      </p:pic>
      <p:sp>
        <p:nvSpPr>
          <p:cNvPr id="6" name="Прямоугольник 5"/>
          <p:cNvSpPr/>
          <p:nvPr/>
        </p:nvSpPr>
        <p:spPr>
          <a:xfrm>
            <a:off x="3848101" y="104775"/>
            <a:ext cx="8277224" cy="3970318"/>
          </a:xfrm>
          <a:prstGeom prst="rect">
            <a:avLst/>
          </a:prstGeom>
        </p:spPr>
        <p:txBody>
          <a:bodyPr wrap="square">
            <a:spAutoFit/>
          </a:bodyPr>
          <a:lstStyle/>
          <a:p>
            <a:pPr algn="just"/>
            <a:r>
              <a:rPr lang="ru-RU" dirty="0">
                <a:latin typeface="Times New Roman" panose="02020603050405020304" pitchFamily="18" charset="0"/>
                <a:ea typeface="Calibri" panose="020F0502020204030204" pitchFamily="34" charset="0"/>
                <a:cs typeface="Times New Roman" panose="02020603050405020304" pitchFamily="18" charset="0"/>
              </a:rPr>
              <a:t>Свиридова А. В К вопросу о влиянии вируса SARSCoV-2 на репродуктивную систему женщины (обзор) / А. В. Свиридова, О. Д. Константинова, О. П. </a:t>
            </a:r>
            <a:r>
              <a:rPr lang="ru-RU" dirty="0" err="1">
                <a:latin typeface="Times New Roman" panose="02020603050405020304" pitchFamily="18" charset="0"/>
                <a:ea typeface="Calibri" panose="020F0502020204030204" pitchFamily="34" charset="0"/>
                <a:cs typeface="Times New Roman" panose="02020603050405020304" pitchFamily="18" charset="0"/>
              </a:rPr>
              <a:t>Мазуровская</a:t>
            </a:r>
            <a:r>
              <a:rPr lang="ru-RU" dirty="0">
                <a:latin typeface="Times New Roman" panose="02020603050405020304" pitchFamily="18" charset="0"/>
                <a:ea typeface="Calibri" panose="020F0502020204030204" pitchFamily="34" charset="0"/>
                <a:cs typeface="Times New Roman" panose="02020603050405020304" pitchFamily="18" charset="0"/>
              </a:rPr>
              <a:t> // Оренбургский медицинский вестник. - 2022. - Т. 10. № 1 (37). - С. 17-20. Репродуктивное здоровье определяет здоровье и качество жизни будущих поколений. Целью настоящего исследования явилось обобщение имеющихся данных о влиянии </a:t>
            </a:r>
            <a:r>
              <a:rPr lang="ru-RU" dirty="0" err="1">
                <a:latin typeface="Times New Roman" panose="02020603050405020304" pitchFamily="18" charset="0"/>
                <a:ea typeface="Calibri" panose="020F0502020204030204" pitchFamily="34" charset="0"/>
                <a:cs typeface="Times New Roman" panose="02020603050405020304" pitchFamily="18" charset="0"/>
              </a:rPr>
              <a:t>коронавирусной</a:t>
            </a:r>
            <a:r>
              <a:rPr lang="ru-RU" dirty="0">
                <a:latin typeface="Times New Roman" panose="02020603050405020304" pitchFamily="18" charset="0"/>
                <a:ea typeface="Calibri" panose="020F0502020204030204" pitchFamily="34" charset="0"/>
                <a:cs typeface="Times New Roman" panose="02020603050405020304" pitchFamily="18" charset="0"/>
              </a:rPr>
              <a:t> инфекции на репродуктивное здоровье женщины. В обзоре представлены данные зарубежных авторов о гистологических, </a:t>
            </a:r>
            <a:r>
              <a:rPr lang="ru-RU" dirty="0" err="1">
                <a:latin typeface="Times New Roman" panose="02020603050405020304" pitchFamily="18" charset="0"/>
                <a:ea typeface="Calibri" panose="020F0502020204030204" pitchFamily="34" charset="0"/>
                <a:cs typeface="Times New Roman" panose="02020603050405020304" pitchFamily="18" charset="0"/>
              </a:rPr>
              <a:t>иимунологических</a:t>
            </a:r>
            <a:r>
              <a:rPr lang="ru-RU" dirty="0">
                <a:latin typeface="Times New Roman" panose="02020603050405020304" pitchFamily="18" charset="0"/>
                <a:ea typeface="Calibri" panose="020F0502020204030204" pitchFamily="34" charset="0"/>
                <a:cs typeface="Times New Roman" panose="02020603050405020304" pitchFamily="18" charset="0"/>
              </a:rPr>
              <a:t> и психологических предпосылках неблагоприятного воздействия вируса SARS-CoV-2 на функционирование женской половой системы. На основании проведенного обзора научных данных в статье раскрыта социально значимая проблема вероятного ухудшения репродуктивного здоровья вследствие пандемии COVID19, определены предрасполагающие к этому факторы, сформулированы основные направления сохранения и укрепления репродуктивного здоровья женщины.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15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477750" cy="6857999"/>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110" y="4640093"/>
            <a:ext cx="3562484" cy="200389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19" y="835645"/>
            <a:ext cx="4494179" cy="4806397"/>
          </a:xfrm>
          <a:prstGeom prst="rect">
            <a:avLst/>
          </a:prstGeom>
        </p:spPr>
      </p:pic>
      <p:sp>
        <p:nvSpPr>
          <p:cNvPr id="5" name="TextBox 4"/>
          <p:cNvSpPr txBox="1"/>
          <p:nvPr/>
        </p:nvSpPr>
        <p:spPr>
          <a:xfrm>
            <a:off x="5587122" y="457200"/>
            <a:ext cx="6507803" cy="2862322"/>
          </a:xfrm>
          <a:prstGeom prst="rect">
            <a:avLst/>
          </a:prstGeom>
          <a:noFill/>
        </p:spPr>
        <p:txBody>
          <a:bodyPr wrap="square" rtlCol="0">
            <a:spAutoFit/>
          </a:bodyPr>
          <a:lstStyle/>
          <a:p>
            <a:endParaRPr lang="ru-RU" sz="3600" dirty="0" smtClean="0"/>
          </a:p>
          <a:p>
            <a:pPr algn="ctr"/>
            <a:r>
              <a:rPr lang="ru-RU" sz="3600" dirty="0" smtClean="0">
                <a:latin typeface="Times New Roman" panose="02020603050405020304" pitchFamily="18" charset="0"/>
                <a:cs typeface="Times New Roman" panose="02020603050405020304" pitchFamily="18" charset="0"/>
              </a:rPr>
              <a:t>Выставку подготовила библиотекарь ГАОУДПО Республики Мордовия «МРЦПКСЗ» Буланова С.А.</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33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2337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352425"/>
            <a:ext cx="4152900" cy="6000751"/>
          </a:xfrm>
          <a:prstGeom prst="rect">
            <a:avLst/>
          </a:prstGeom>
        </p:spPr>
      </p:pic>
      <p:sp>
        <p:nvSpPr>
          <p:cNvPr id="4" name="Прямоугольник 3"/>
          <p:cNvSpPr/>
          <p:nvPr/>
        </p:nvSpPr>
        <p:spPr>
          <a:xfrm>
            <a:off x="4886324" y="247651"/>
            <a:ext cx="7172326" cy="3785652"/>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Название учебника: </a:t>
            </a:r>
            <a:r>
              <a:rPr lang="ru-RU" sz="2000" dirty="0" smtClean="0">
                <a:latin typeface="Times New Roman" panose="02020603050405020304" pitchFamily="18" charset="0"/>
                <a:cs typeface="Times New Roman" panose="02020603050405020304" pitchFamily="18" charset="0"/>
              </a:rPr>
              <a:t>«Охрана </a:t>
            </a:r>
            <a:r>
              <a:rPr lang="ru-RU" sz="2000" dirty="0">
                <a:latin typeface="Times New Roman" panose="02020603050405020304" pitchFamily="18" charset="0"/>
                <a:cs typeface="Times New Roman" panose="02020603050405020304" pitchFamily="18" charset="0"/>
              </a:rPr>
              <a:t>репродуктивного здоровья и планирование </a:t>
            </a:r>
            <a:r>
              <a:rPr lang="ru-RU" sz="2000" dirty="0" smtClean="0">
                <a:latin typeface="Times New Roman" panose="02020603050405020304" pitchFamily="18" charset="0"/>
                <a:cs typeface="Times New Roman" panose="02020603050405020304" pitchFamily="18" charset="0"/>
              </a:rPr>
              <a:t>семьи»</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Автор: </a:t>
            </a:r>
            <a:r>
              <a:rPr lang="ru-RU" sz="2000" dirty="0" err="1">
                <a:latin typeface="Times New Roman" panose="02020603050405020304" pitchFamily="18" charset="0"/>
                <a:cs typeface="Times New Roman" panose="02020603050405020304" pitchFamily="18" charset="0"/>
              </a:rPr>
              <a:t>Сивочалова</a:t>
            </a:r>
            <a:r>
              <a:rPr lang="ru-RU" sz="2000" dirty="0">
                <a:latin typeface="Times New Roman" panose="02020603050405020304" pitchFamily="18" charset="0"/>
                <a:cs typeface="Times New Roman" panose="02020603050405020304" pitchFamily="18" charset="0"/>
              </a:rPr>
              <a:t> О. В.; Линева О. И.; Фесенко М. А.; Громова Е. Ю.</a:t>
            </a:r>
          </a:p>
          <a:p>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учебнике последовательно и подробно рассматриваются наиболее важные вопросы, связанные с репродуктивным здоровьем человека в различные периоды жизни, в том числе демографические показатели, методы диагностики нарушений репродуктивного здоровья, беременности, заболевания женских половых органов, течение беременности и родов, основные причины бесплодного брака и др.</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1268" y="4835762"/>
            <a:ext cx="3750732" cy="2109787"/>
          </a:xfrm>
          <a:prstGeom prst="rect">
            <a:avLst/>
          </a:prstGeom>
        </p:spPr>
      </p:pic>
    </p:spTree>
    <p:extLst>
      <p:ext uri="{BB962C8B-B14F-4D97-AF65-F5344CB8AC3E}">
        <p14:creationId xmlns:p14="http://schemas.microsoft.com/office/powerpoint/2010/main" val="417112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4201" y="5329238"/>
            <a:ext cx="2717799" cy="152876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53" y="209549"/>
            <a:ext cx="4855872" cy="6438900"/>
          </a:xfrm>
          <a:prstGeom prst="rect">
            <a:avLst/>
          </a:prstGeom>
        </p:spPr>
      </p:pic>
      <p:sp>
        <p:nvSpPr>
          <p:cNvPr id="5" name="Прямоугольник 4"/>
          <p:cNvSpPr/>
          <p:nvPr/>
        </p:nvSpPr>
        <p:spPr>
          <a:xfrm>
            <a:off x="5526378" y="790575"/>
            <a:ext cx="6103646" cy="4373505"/>
          </a:xfrm>
          <a:prstGeom prst="rect">
            <a:avLst/>
          </a:prstGeom>
        </p:spPr>
        <p:txBody>
          <a:bodyPr wrap="square">
            <a:spAutoFit/>
          </a:bodyPr>
          <a:lstStyle/>
          <a:p>
            <a:pPr algn="just">
              <a:lnSpc>
                <a:spcPct val="107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Радзинский В. Е. Планирование семьи в XXI веке : монография / В. Е. Радзинский, О. 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Пустотина</a:t>
            </a:r>
            <a:r>
              <a:rPr lang="ru-RU" sz="2000" dirty="0">
                <a:latin typeface="Times New Roman" panose="02020603050405020304" pitchFamily="18" charset="0"/>
                <a:ea typeface="Calibri" panose="020F0502020204030204" pitchFamily="34" charset="0"/>
                <a:cs typeface="Times New Roman" panose="02020603050405020304" pitchFamily="18" charset="0"/>
              </a:rPr>
              <a:t>. - Москва : ГЭОТАР-Медиа, 2015.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000" dirty="0">
                <a:latin typeface="Times New Roman" panose="02020603050405020304" pitchFamily="18" charset="0"/>
                <a:ea typeface="Calibri" panose="020F0502020204030204" pitchFamily="34" charset="0"/>
                <a:cs typeface="Times New Roman" panose="02020603050405020304" pitchFamily="18" charset="0"/>
              </a:rPr>
              <a:t>книге изложены современные аспекты планирования семьи в целях сохранения репродуктивного здоровья женщин Российской Федерации. Подробно рассмотрена демографическая ситуация в нашей стране, а также репродуктивное просвещение в современном обществе. Книга содержит информацию по использованию методов контрацепции, основанную на обобщенных научно-доказанных рекомендациях экспертов из ведущих международных медицинских организаций.</a:t>
            </a:r>
          </a:p>
        </p:txBody>
      </p:sp>
    </p:spTree>
    <p:extLst>
      <p:ext uri="{BB962C8B-B14F-4D97-AF65-F5344CB8AC3E}">
        <p14:creationId xmlns:p14="http://schemas.microsoft.com/office/powerpoint/2010/main" val="249963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8200" cy="693582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34" y="224096"/>
            <a:ext cx="4376938" cy="6215253"/>
          </a:xfrm>
          <a:prstGeom prst="rect">
            <a:avLst/>
          </a:prstGeom>
        </p:spPr>
      </p:pic>
      <p:sp>
        <p:nvSpPr>
          <p:cNvPr id="4" name="Прямоугольник 3"/>
          <p:cNvSpPr/>
          <p:nvPr/>
        </p:nvSpPr>
        <p:spPr>
          <a:xfrm>
            <a:off x="5632314" y="515566"/>
            <a:ext cx="6322979" cy="4537781"/>
          </a:xfrm>
          <a:prstGeom prst="rect">
            <a:avLst/>
          </a:prstGeom>
        </p:spPr>
        <p:txBody>
          <a:bodyPr wrap="square">
            <a:spAutoFit/>
          </a:bodyPr>
          <a:lstStyle/>
          <a:p>
            <a:pPr algn="just">
              <a:lnSpc>
                <a:spcPct val="107000"/>
              </a:lnSpc>
              <a:spcAft>
                <a:spcPts val="0"/>
              </a:spcAft>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Невынашивание</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беременности : тактика ведения / под ред. С. О. Дубровиной, В. Ф. </a:t>
            </a:r>
            <a:r>
              <a:rPr lang="ru-RU" dirty="0" err="1">
                <a:latin typeface="Times New Roman" panose="02020603050405020304" pitchFamily="18" charset="0"/>
                <a:ea typeface="Calibri" panose="020F0502020204030204" pitchFamily="34" charset="0"/>
                <a:cs typeface="Times New Roman" panose="02020603050405020304" pitchFamily="18" charset="0"/>
              </a:rPr>
              <a:t>Беженаря</a:t>
            </a:r>
            <a:r>
              <a:rPr lang="ru-RU" dirty="0">
                <a:latin typeface="Times New Roman" panose="02020603050405020304" pitchFamily="18" charset="0"/>
                <a:ea typeface="Calibri" panose="020F0502020204030204" pitchFamily="34" charset="0"/>
                <a:cs typeface="Times New Roman" panose="02020603050405020304" pitchFamily="18" charset="0"/>
              </a:rPr>
              <a:t>. - Москва : ГЭОТАР-Медиа, 2022. - 576 с</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настоящее время </a:t>
            </a:r>
            <a:r>
              <a:rPr lang="ru-RU" dirty="0" err="1">
                <a:latin typeface="Times New Roman" panose="02020603050405020304" pitchFamily="18" charset="0"/>
                <a:ea typeface="Calibri" panose="020F0502020204030204" pitchFamily="34" charset="0"/>
                <a:cs typeface="Times New Roman" panose="02020603050405020304" pitchFamily="18" charset="0"/>
              </a:rPr>
              <a:t>невынашивание</a:t>
            </a:r>
            <a:r>
              <a:rPr lang="ru-RU" dirty="0">
                <a:latin typeface="Times New Roman" panose="02020603050405020304" pitchFamily="18" charset="0"/>
                <a:ea typeface="Calibri" panose="020F0502020204030204" pitchFamily="34" charset="0"/>
                <a:cs typeface="Times New Roman" panose="02020603050405020304" pitchFamily="18" charset="0"/>
              </a:rPr>
              <a:t> беременности является важнейшей по своей социальной значимости проблемой в современном акушерстве, так как не только нарушает репродуктивное, социальное и психологическое благополучие женщины, но и влечет демографические потери. Данная книга посвящена основным причинам </a:t>
            </a:r>
            <a:r>
              <a:rPr lang="ru-RU" dirty="0" err="1">
                <a:latin typeface="Times New Roman" panose="02020603050405020304" pitchFamily="18" charset="0"/>
                <a:ea typeface="Calibri" panose="020F0502020204030204" pitchFamily="34" charset="0"/>
                <a:cs typeface="Times New Roman" panose="02020603050405020304" pitchFamily="18" charset="0"/>
              </a:rPr>
              <a:t>невынашивания</a:t>
            </a:r>
            <a:r>
              <a:rPr lang="ru-RU" dirty="0">
                <a:latin typeface="Times New Roman" panose="02020603050405020304" pitchFamily="18" charset="0"/>
                <a:ea typeface="Calibri" panose="020F0502020204030204" pitchFamily="34" charset="0"/>
                <a:cs typeface="Times New Roman" panose="02020603050405020304" pitchFamily="18" charset="0"/>
              </a:rPr>
              <a:t> беременности. В ней отражены данные о патогенезе и лечении различных нозологий, осложняющих течение беременности, изложены современные представления о принципах </a:t>
            </a:r>
            <a:r>
              <a:rPr lang="ru-RU" dirty="0" err="1">
                <a:latin typeface="Times New Roman" panose="02020603050405020304" pitchFamily="18" charset="0"/>
                <a:ea typeface="Calibri" panose="020F0502020204030204" pitchFamily="34" charset="0"/>
                <a:cs typeface="Times New Roman" panose="02020603050405020304" pitchFamily="18" charset="0"/>
              </a:rPr>
              <a:t>прегравидарной</a:t>
            </a:r>
            <a:r>
              <a:rPr lang="ru-RU" dirty="0">
                <a:latin typeface="Times New Roman" panose="02020603050405020304" pitchFamily="18" charset="0"/>
                <a:ea typeface="Calibri" panose="020F0502020204030204" pitchFamily="34" charset="0"/>
                <a:cs typeface="Times New Roman" panose="02020603050405020304" pitchFamily="18" charset="0"/>
              </a:rPr>
              <a:t> подготовки и ведения беременности с различными гинекологическими и сопутствующими заболеваниями.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921283"/>
            <a:ext cx="3581400" cy="2014538"/>
          </a:xfrm>
          <a:prstGeom prst="rect">
            <a:avLst/>
          </a:prstGeom>
        </p:spPr>
      </p:pic>
    </p:spTree>
    <p:extLst>
      <p:ext uri="{BB962C8B-B14F-4D97-AF65-F5344CB8AC3E}">
        <p14:creationId xmlns:p14="http://schemas.microsoft.com/office/powerpoint/2010/main" val="188397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52"/>
            <a:ext cx="12192000" cy="674856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133350"/>
            <a:ext cx="4772025" cy="6210300"/>
          </a:xfrm>
          <a:prstGeom prst="rect">
            <a:avLst/>
          </a:prstGeom>
        </p:spPr>
      </p:pic>
      <p:sp>
        <p:nvSpPr>
          <p:cNvPr id="5" name="Прямоугольник 4"/>
          <p:cNvSpPr/>
          <p:nvPr/>
        </p:nvSpPr>
        <p:spPr>
          <a:xfrm>
            <a:off x="5286375" y="133350"/>
            <a:ext cx="6572249" cy="5047536"/>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Книга </a:t>
            </a:r>
            <a:r>
              <a:rPr lang="ru-RU" sz="1400" dirty="0">
                <a:latin typeface="Times New Roman" panose="02020603050405020304" pitchFamily="18" charset="0"/>
                <a:cs typeface="Times New Roman" panose="02020603050405020304" pitchFamily="18" charset="0"/>
              </a:rPr>
              <a:t>"Заболевания сердца у беременных" написана соавторами </a:t>
            </a:r>
            <a:r>
              <a:rPr lang="ru-RU" sz="1400" dirty="0" err="1">
                <a:latin typeface="Times New Roman" panose="02020603050405020304" pitchFamily="18" charset="0"/>
                <a:cs typeface="Times New Roman" panose="02020603050405020304" pitchFamily="18" charset="0"/>
              </a:rPr>
              <a:t>Мравян</a:t>
            </a:r>
            <a:r>
              <a:rPr lang="ru-RU" sz="1400" dirty="0">
                <a:latin typeface="Times New Roman" panose="02020603050405020304" pitchFamily="18" charset="0"/>
                <a:cs typeface="Times New Roman" panose="02020603050405020304" pitchFamily="18" charset="0"/>
              </a:rPr>
              <a:t> С.Р., Петрухином В.А., Федоровой С.И. и Прониной В.П. и посвящена изучению и анализу сердечно-сосудистых заболеваний, которые могут возникнуть у беременных </a:t>
            </a:r>
            <a:r>
              <a:rPr lang="ru-RU" sz="1400" dirty="0" smtClean="0">
                <a:latin typeface="Times New Roman" panose="02020603050405020304" pitchFamily="18" charset="0"/>
                <a:cs typeface="Times New Roman" panose="02020603050405020304" pitchFamily="18" charset="0"/>
              </a:rPr>
              <a:t>женщин. Книга </a:t>
            </a:r>
            <a:r>
              <a:rPr lang="ru-RU" sz="1400" dirty="0">
                <a:latin typeface="Times New Roman" panose="02020603050405020304" pitchFamily="18" charset="0"/>
                <a:cs typeface="Times New Roman" panose="02020603050405020304" pitchFamily="18" charset="0"/>
              </a:rPr>
              <a:t>вводит читателя в проблематику заболеваний сердца у беременных и исследует различные аспекты, связанные с их диагностикой, лечением и профилактикой. В ней представлены результаты многолетнего опыта авторов, которые являются ведущими специалистами в области акушерства и гинекологии, а также </a:t>
            </a:r>
            <a:r>
              <a:rPr lang="ru-RU" sz="1400" dirty="0" smtClean="0">
                <a:latin typeface="Times New Roman" panose="02020603050405020304" pitchFamily="18" charset="0"/>
                <a:cs typeface="Times New Roman" panose="02020603050405020304" pitchFamily="18" charset="0"/>
              </a:rPr>
              <a:t>кардиологии. Книга </a:t>
            </a:r>
            <a:r>
              <a:rPr lang="ru-RU" sz="1400" dirty="0">
                <a:latin typeface="Times New Roman" panose="02020603050405020304" pitchFamily="18" charset="0"/>
                <a:cs typeface="Times New Roman" panose="02020603050405020304" pitchFamily="18" charset="0"/>
              </a:rPr>
              <a:t>содержит описания основных заболеваний сердца, которые могут возникнуть у беременных, таких как врожденные пороки сердца, ревматическая болезнь сердца, артериальная гипертензия, </a:t>
            </a:r>
            <a:r>
              <a:rPr lang="ru-RU" sz="1400" dirty="0" err="1">
                <a:latin typeface="Times New Roman" panose="02020603050405020304" pitchFamily="18" charset="0"/>
                <a:cs typeface="Times New Roman" panose="02020603050405020304" pitchFamily="18" charset="0"/>
              </a:rPr>
              <a:t>кардиомиопатии</a:t>
            </a:r>
            <a:r>
              <a:rPr lang="ru-RU" sz="1400" dirty="0">
                <a:latin typeface="Times New Roman" panose="02020603050405020304" pitchFamily="18" charset="0"/>
                <a:cs typeface="Times New Roman" panose="02020603050405020304" pitchFamily="18" charset="0"/>
              </a:rPr>
              <a:t> и др. Для каждого заболевания представлена информация о его причинах, симптомах, диагностических методах и принципах </a:t>
            </a:r>
            <a:r>
              <a:rPr lang="ru-RU" sz="1400" dirty="0" err="1" smtClean="0">
                <a:latin typeface="Times New Roman" panose="02020603050405020304" pitchFamily="18" charset="0"/>
                <a:cs typeface="Times New Roman" panose="02020603050405020304" pitchFamily="18" charset="0"/>
              </a:rPr>
              <a:t>лечения.Кроме</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того, в книге рассматриваются особенности ведения беременности у женщин с сердечно-сосудистыми заболеваниями, включая такие аспекты, как </a:t>
            </a:r>
            <a:r>
              <a:rPr lang="ru-RU" sz="1400" dirty="0" err="1">
                <a:latin typeface="Times New Roman" panose="02020603050405020304" pitchFamily="18" charset="0"/>
                <a:cs typeface="Times New Roman" panose="02020603050405020304" pitchFamily="18" charset="0"/>
              </a:rPr>
              <a:t>пренатальный</a:t>
            </a:r>
            <a:r>
              <a:rPr lang="ru-RU" sz="1400" dirty="0">
                <a:latin typeface="Times New Roman" panose="02020603050405020304" pitchFamily="18" charset="0"/>
                <a:cs typeface="Times New Roman" panose="02020603050405020304" pitchFamily="18" charset="0"/>
              </a:rPr>
              <a:t> скрининг, выбор метода родовспоможения и лечение в послеродовом периоде. Также дается информация о возможных осложнениях, которые могут возникнуть как у матери, так и у плода, и о мероприятиях, направленных на их предотвращение или своевременное </a:t>
            </a:r>
            <a:r>
              <a:rPr lang="ru-RU" sz="1400" dirty="0" smtClean="0">
                <a:latin typeface="Times New Roman" panose="02020603050405020304" pitchFamily="18" charset="0"/>
                <a:cs typeface="Times New Roman" panose="02020603050405020304" pitchFamily="18" charset="0"/>
              </a:rPr>
              <a:t>лечение. Книга </a:t>
            </a:r>
            <a:r>
              <a:rPr lang="ru-RU" sz="1400" dirty="0">
                <a:latin typeface="Times New Roman" panose="02020603050405020304" pitchFamily="18" charset="0"/>
                <a:cs typeface="Times New Roman" panose="02020603050405020304" pitchFamily="18" charset="0"/>
              </a:rPr>
              <a:t>"Заболевания сердца у беременных" является ценным ресурсом для врачей-акушеров, кардиологов, а также для всех, кто интересуется проблемами здоровья женщин в период беременности. Она предлагает полное описание и анализ основных заболеваний сердца, возникающих у беременных, и предлагает эффективные методы их диагностики и лечения, с учетом особенностей этого периода жизни женщины.</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074" y="5095875"/>
            <a:ext cx="3190873" cy="1595437"/>
          </a:xfrm>
          <a:prstGeom prst="rect">
            <a:avLst/>
          </a:prstGeom>
        </p:spPr>
      </p:pic>
    </p:spTree>
    <p:extLst>
      <p:ext uri="{BB962C8B-B14F-4D97-AF65-F5344CB8AC3E}">
        <p14:creationId xmlns:p14="http://schemas.microsoft.com/office/powerpoint/2010/main" val="138858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 y="-140443"/>
            <a:ext cx="12441676" cy="699844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43" y="243191"/>
            <a:ext cx="4581727" cy="6352162"/>
          </a:xfrm>
          <a:prstGeom prst="rect">
            <a:avLst/>
          </a:prstGeom>
        </p:spPr>
      </p:pic>
      <p:sp>
        <p:nvSpPr>
          <p:cNvPr id="4" name="Прямоугольник 3"/>
          <p:cNvSpPr/>
          <p:nvPr/>
        </p:nvSpPr>
        <p:spPr>
          <a:xfrm>
            <a:off x="5000017" y="243191"/>
            <a:ext cx="7191983" cy="4678204"/>
          </a:xfrm>
          <a:prstGeom prst="rect">
            <a:avLst/>
          </a:prstGeom>
        </p:spPr>
        <p:txBody>
          <a:bodyPr wrap="square">
            <a:spAutoFit/>
          </a:bodyPr>
          <a:lstStyle/>
          <a:p>
            <a:pPr algn="just"/>
            <a:r>
              <a:rPr lang="ru-RU" sz="2000" dirty="0">
                <a:latin typeface="Times New Roman" panose="02020603050405020304" pitchFamily="18" charset="0"/>
                <a:ea typeface="Calibri" panose="020F0502020204030204" pitchFamily="34" charset="0"/>
              </a:rPr>
              <a:t>Акуленко Л. В. Дородовая профилактика генетической патологии плода : руководство для врачей / Л. В. </a:t>
            </a:r>
            <a:r>
              <a:rPr lang="ru-RU" sz="2000" dirty="0" err="1">
                <a:latin typeface="Times New Roman" panose="02020603050405020304" pitchFamily="18" charset="0"/>
                <a:ea typeface="Calibri" panose="020F0502020204030204" pitchFamily="34" charset="0"/>
              </a:rPr>
              <a:t>Акуленко,Ю</a:t>
            </a:r>
            <a:r>
              <a:rPr lang="ru-RU" sz="2000" dirty="0">
                <a:latin typeface="Times New Roman" panose="02020603050405020304" pitchFamily="18" charset="0"/>
                <a:ea typeface="Calibri" panose="020F0502020204030204" pitchFamily="34" charset="0"/>
              </a:rPr>
              <a:t>. О. Козлова, И. Б. Манухин. - 2-е изд., </a:t>
            </a:r>
            <a:r>
              <a:rPr lang="ru-RU" sz="2000" dirty="0" err="1">
                <a:latin typeface="Times New Roman" panose="02020603050405020304" pitchFamily="18" charset="0"/>
                <a:ea typeface="Calibri" panose="020F0502020204030204" pitchFamily="34" charset="0"/>
              </a:rPr>
              <a:t>перераб</a:t>
            </a:r>
            <a:r>
              <a:rPr lang="ru-RU" sz="2000" dirty="0">
                <a:latin typeface="Times New Roman" panose="02020603050405020304" pitchFamily="18" charset="0"/>
                <a:ea typeface="Calibri" panose="020F0502020204030204" pitchFamily="34" charset="0"/>
              </a:rPr>
              <a:t>. и доп. - М. : </a:t>
            </a:r>
            <a:r>
              <a:rPr lang="ru-RU" sz="2000" dirty="0" err="1">
                <a:latin typeface="Times New Roman" panose="02020603050405020304" pitchFamily="18" charset="0"/>
                <a:ea typeface="Calibri" panose="020F0502020204030204" pitchFamily="34" charset="0"/>
              </a:rPr>
              <a:t>ГЭОТАРМедиа</a:t>
            </a:r>
            <a:r>
              <a:rPr lang="ru-RU" sz="2000" dirty="0">
                <a:latin typeface="Times New Roman" panose="02020603050405020304" pitchFamily="18" charset="0"/>
                <a:ea typeface="Calibri" panose="020F0502020204030204" pitchFamily="34" charset="0"/>
              </a:rPr>
              <a:t>, 2019. - 256 с. </a:t>
            </a:r>
          </a:p>
          <a:p>
            <a:pPr algn="just"/>
            <a:r>
              <a:rPr lang="ru-RU" sz="2000" dirty="0" smtClean="0">
                <a:latin typeface="Times New Roman" panose="02020603050405020304" pitchFamily="18" charset="0"/>
                <a:ea typeface="Calibri" panose="020F0502020204030204" pitchFamily="34" charset="0"/>
              </a:rPr>
              <a:t>Руководство </a:t>
            </a:r>
            <a:r>
              <a:rPr lang="ru-RU" sz="2000" dirty="0">
                <a:latin typeface="Times New Roman" panose="02020603050405020304" pitchFamily="18" charset="0"/>
                <a:ea typeface="Calibri" panose="020F0502020204030204" pitchFamily="34" charset="0"/>
              </a:rPr>
              <a:t>содержит подробные сведения о наиболее распространенных врожденных и наследственных болезнях и освещает все аспекты их дородовой диагностики с применением самых современных генетических технологий. Особое внимание уделено организации профилактической помощи беременным женщинам и семьям, планирующим беременность. Второе издание книги дополнено новейшими сведениями относительно </a:t>
            </a:r>
            <a:r>
              <a:rPr lang="ru-RU" sz="2000" dirty="0" err="1">
                <a:latin typeface="Times New Roman" panose="02020603050405020304" pitchFamily="18" charset="0"/>
                <a:ea typeface="Calibri" panose="020F0502020204030204" pitchFamily="34" charset="0"/>
              </a:rPr>
              <a:t>неинвазивного</a:t>
            </a:r>
            <a:r>
              <a:rPr lang="ru-RU" sz="2000" dirty="0">
                <a:latin typeface="Times New Roman" panose="02020603050405020304" pitchFamily="18" charset="0"/>
                <a:ea typeface="Calibri" panose="020F0502020204030204" pitchFamily="34" charset="0"/>
              </a:rPr>
              <a:t> </a:t>
            </a:r>
            <a:r>
              <a:rPr lang="ru-RU" sz="2000" dirty="0" err="1">
                <a:latin typeface="Times New Roman" panose="02020603050405020304" pitchFamily="18" charset="0"/>
                <a:ea typeface="Calibri" panose="020F0502020204030204" pitchFamily="34" charset="0"/>
              </a:rPr>
              <a:t>пренатального</a:t>
            </a:r>
            <a:r>
              <a:rPr lang="ru-RU" sz="2000" dirty="0">
                <a:latin typeface="Times New Roman" panose="02020603050405020304" pitchFamily="18" charset="0"/>
                <a:ea typeface="Calibri" panose="020F0502020204030204" pitchFamily="34" charset="0"/>
              </a:rPr>
              <a:t> тестирования по клеткам плода в крови матери и дородовой диагностики генетической патологии плода в программах вспомогательных репродуктивных технологий.</a:t>
            </a:r>
            <a:endParaRPr lang="ru-RU" sz="2000"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6499" y="4842855"/>
            <a:ext cx="3426837" cy="1927596"/>
          </a:xfrm>
          <a:prstGeom prst="rect">
            <a:avLst/>
          </a:prstGeom>
        </p:spPr>
      </p:pic>
    </p:spTree>
    <p:extLst>
      <p:ext uri="{BB962C8B-B14F-4D97-AF65-F5344CB8AC3E}">
        <p14:creationId xmlns:p14="http://schemas.microsoft.com/office/powerpoint/2010/main" val="328079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3" y="-124029"/>
            <a:ext cx="12463783" cy="713767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699" y="4934545"/>
            <a:ext cx="3419475" cy="192345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81" y="61906"/>
            <a:ext cx="3995474" cy="6610159"/>
          </a:xfrm>
          <a:prstGeom prst="rect">
            <a:avLst/>
          </a:prstGeom>
        </p:spPr>
      </p:pic>
      <p:sp>
        <p:nvSpPr>
          <p:cNvPr id="5" name="Прямоугольник 4"/>
          <p:cNvSpPr/>
          <p:nvPr/>
        </p:nvSpPr>
        <p:spPr>
          <a:xfrm>
            <a:off x="4404035" y="152400"/>
            <a:ext cx="7664139" cy="4021935"/>
          </a:xfrm>
          <a:prstGeom prst="rect">
            <a:avLst/>
          </a:prstGeom>
        </p:spPr>
        <p:txBody>
          <a:bodyPr wrap="square">
            <a:spAutoFit/>
          </a:bodyPr>
          <a:lstStyle/>
          <a:p>
            <a:pPr algn="just">
              <a:lnSpc>
                <a:spcPct val="107000"/>
              </a:lnSpc>
              <a:spcAft>
                <a:spcPts val="0"/>
              </a:spcAft>
            </a:pP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ЭКО </a:t>
            </a:r>
            <a:r>
              <a:rPr lang="ru-RU" sz="2000" dirty="0">
                <a:latin typeface="Times New Roman" panose="02020603050405020304" pitchFamily="18" charset="0"/>
                <a:ea typeface="Calibri" panose="020F0502020204030204" pitchFamily="34" charset="0"/>
                <a:cs typeface="Times New Roman" panose="02020603050405020304" pitchFamily="18" charset="0"/>
              </a:rPr>
              <a:t>при различных заболеваниях / под ред. Т. А. Назаренко. - Москва : ГЭОТАР-Медиа, 2022. - 224 с.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Расширение </a:t>
            </a:r>
            <a:r>
              <a:rPr lang="ru-RU" sz="2000" dirty="0">
                <a:latin typeface="Times New Roman" panose="02020603050405020304" pitchFamily="18" charset="0"/>
                <a:ea typeface="Calibri" panose="020F0502020204030204" pitchFamily="34" charset="0"/>
                <a:cs typeface="Times New Roman" panose="02020603050405020304" pitchFamily="18" charset="0"/>
              </a:rPr>
              <a:t>показаний для использования методов вспомогательной репродукции с целью достижения беременности привело к тому, что более чем трети пациенток, имеющих различные гинекологические, эндокринные и иные заболевания, требуются "нестандартные" решения при подготовке к программам ЭКО и при проведении самого лечения, что создает определенные трудности для врачей. В книге рассмотрены неоднозначные ситуации, связанные с наличием внутриматочной патологии, заболеваний щитовидной железы и ВИЧ-инфекции.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61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148" y="4780984"/>
            <a:ext cx="3457574" cy="194488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25" y="162306"/>
            <a:ext cx="4448175" cy="6428994"/>
          </a:xfrm>
          <a:prstGeom prst="rect">
            <a:avLst/>
          </a:prstGeom>
        </p:spPr>
      </p:pic>
      <p:sp>
        <p:nvSpPr>
          <p:cNvPr id="6" name="Прямоугольник 5"/>
          <p:cNvSpPr/>
          <p:nvPr/>
        </p:nvSpPr>
        <p:spPr>
          <a:xfrm>
            <a:off x="4895850" y="247650"/>
            <a:ext cx="7086600" cy="4401205"/>
          </a:xfrm>
          <a:prstGeom prst="rect">
            <a:avLst/>
          </a:prstGeom>
        </p:spPr>
        <p:txBody>
          <a:bodyPr wrap="square">
            <a:spAutoFit/>
          </a:bodyPr>
          <a:lstStyle/>
          <a:p>
            <a:pPr algn="just"/>
            <a:r>
              <a:rPr lang="ru-RU" sz="2000" dirty="0">
                <a:latin typeface="Times New Roman" panose="02020603050405020304" pitchFamily="18" charset="0"/>
                <a:ea typeface="Calibri" panose="020F0502020204030204" pitchFamily="34" charset="0"/>
                <a:cs typeface="Times New Roman" panose="02020603050405020304" pitchFamily="18" charset="0"/>
              </a:rPr>
              <a:t>Бесплодие. Диагностика, современные методы лечения / Н. М.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Подзолкова</a:t>
            </a:r>
            <a:r>
              <a:rPr lang="ru-RU" sz="2000" dirty="0">
                <a:latin typeface="Times New Roman" panose="02020603050405020304" pitchFamily="18" charset="0"/>
                <a:ea typeface="Calibri" panose="020F0502020204030204" pitchFamily="34" charset="0"/>
                <a:cs typeface="Times New Roman" panose="02020603050405020304" pitchFamily="18" charset="0"/>
              </a:rPr>
              <a:t> [и др.]. - 2-е изд.,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перераб</a:t>
            </a:r>
            <a:r>
              <a:rPr lang="ru-RU" sz="2000" dirty="0">
                <a:latin typeface="Times New Roman" panose="02020603050405020304" pitchFamily="18" charset="0"/>
                <a:ea typeface="Calibri" panose="020F0502020204030204" pitchFamily="34" charset="0"/>
                <a:cs typeface="Times New Roman" panose="02020603050405020304" pitchFamily="18" charset="0"/>
              </a:rPr>
              <a:t>. и доп. - М. : ГЭОТАР-Медиа, 2019. - 144 с.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000" dirty="0">
                <a:latin typeface="Times New Roman" panose="02020603050405020304" pitchFamily="18" charset="0"/>
                <a:ea typeface="Calibri" panose="020F0502020204030204" pitchFamily="34" charset="0"/>
                <a:cs typeface="Times New Roman" panose="02020603050405020304" pitchFamily="18" charset="0"/>
              </a:rPr>
              <a:t>книге представлены данные по эпидемиологии, классификации, этиологии и патогенезу бесплодия, а также в простой и доступной форме изложены главные принципы диагностики и лечения основных форм женского бесплодия: эндокринного, трубно-</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перитонеального</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эндометриоз</a:t>
            </a:r>
            <a:r>
              <a:rPr lang="ru-RU" sz="2000" dirty="0">
                <a:latin typeface="Times New Roman" panose="02020603050405020304" pitchFamily="18" charset="0"/>
                <a:ea typeface="Calibri" panose="020F0502020204030204" pitchFamily="34" charset="0"/>
                <a:cs typeface="Times New Roman" panose="02020603050405020304" pitchFamily="18" charset="0"/>
              </a:rPr>
              <a:t>-ассоциированного и иммунологического. В отдельной главе отражены основные принципы лечения бесплодия с помощью вспомогательных репродуктивных технологий, обсуждаются протоколы индукции суперовуляции, лютеиновая поддержка индуцированных циклов, особенности экстракорпорального оплодотворения при синдроме поликистозных яичников, миоме матки,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эндометриозе</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4206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2073</Words>
  <Application>Microsoft Office PowerPoint</Application>
  <PresentationFormat>Широкоэкранный</PresentationFormat>
  <Paragraphs>36</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dc:creator>
  <cp:lastModifiedBy>Библиотека</cp:lastModifiedBy>
  <cp:revision>46</cp:revision>
  <dcterms:created xsi:type="dcterms:W3CDTF">2024-01-18T08:22:20Z</dcterms:created>
  <dcterms:modified xsi:type="dcterms:W3CDTF">2024-01-22T11:17:36Z</dcterms:modified>
</cp:coreProperties>
</file>